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notesMasterIdLst>
    <p:notesMasterId r:id="rId24"/>
  </p:notesMasterIdLst>
  <p:sldIdLst>
    <p:sldId id="256" r:id="rId3"/>
    <p:sldId id="257" r:id="rId4"/>
    <p:sldId id="258" r:id="rId5"/>
    <p:sldId id="273" r:id="rId6"/>
    <p:sldId id="259" r:id="rId7"/>
    <p:sldId id="260" r:id="rId8"/>
    <p:sldId id="261" r:id="rId9"/>
    <p:sldId id="264" r:id="rId10"/>
    <p:sldId id="276" r:id="rId11"/>
    <p:sldId id="274" r:id="rId12"/>
    <p:sldId id="265" r:id="rId13"/>
    <p:sldId id="270" r:id="rId14"/>
    <p:sldId id="271" r:id="rId15"/>
    <p:sldId id="277" r:id="rId16"/>
    <p:sldId id="278" r:id="rId17"/>
    <p:sldId id="266" r:id="rId18"/>
    <p:sldId id="267" r:id="rId19"/>
    <p:sldId id="268" r:id="rId20"/>
    <p:sldId id="269" r:id="rId21"/>
    <p:sldId id="262" r:id="rId22"/>
    <p:sldId id="26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70" autoAdjust="0"/>
  </p:normalViewPr>
  <p:slideViewPr>
    <p:cSldViewPr>
      <p:cViewPr>
        <p:scale>
          <a:sx n="82" d="100"/>
          <a:sy n="82" d="100"/>
        </p:scale>
        <p:origin x="-1014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2E54E-0E3B-45D2-B1CB-4AC06B6FAE40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DC69E6-0A01-46C7-8039-34FFE76EC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778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C69E6-0A01-46C7-8039-34FFE76EC9A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375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help.sap.com/saphelp_nw2004s/helpdata/en/fc/eb2ed0358411d1829f0000e829fbfe/content.htm" TargetMode="External"/><Relationship Id="rId3" Type="http://schemas.openxmlformats.org/officeDocument/2006/relationships/hyperlink" Target="http://www.saponlinetutorials.com/what-is-sap-erp-system-definition/" TargetMode="External"/><Relationship Id="rId7" Type="http://schemas.openxmlformats.org/officeDocument/2006/relationships/hyperlink" Target="http://en.wikipedia.org/wiki/ABAP" TargetMode="External"/><Relationship Id="rId2" Type="http://schemas.openxmlformats.org/officeDocument/2006/relationships/hyperlink" Target="http://bagusdwiseto.blogspot.com/2013/04/definisi-sap-system-application-and.html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sapbasic.wordpress.com/sap/" TargetMode="External"/><Relationship Id="rId5" Type="http://schemas.openxmlformats.org/officeDocument/2006/relationships/hyperlink" Target="http://kahzidi.blogspot.com/2012/06/keuntungan-dan-kekurangan-sap.html" TargetMode="External"/><Relationship Id="rId4" Type="http://schemas.openxmlformats.org/officeDocument/2006/relationships/hyperlink" Target="http://global.sap.com/platform/netweaver/components/index.epx" TargetMode="External"/><Relationship Id="rId9" Type="http://schemas.openxmlformats.org/officeDocument/2006/relationships/hyperlink" Target="http://en.wikipedia.org/wiki/SAP_NetWeave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514600"/>
            <a:ext cx="6400800" cy="3962400"/>
          </a:xfrm>
        </p:spPr>
        <p:txBody>
          <a:bodyPr>
            <a:noAutofit/>
          </a:bodyPr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  <a:p>
            <a:endParaRPr lang="en-US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Budi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Dharma </a:t>
            </a:r>
            <a:r>
              <a:rPr lang="en-US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Tanthra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1501170854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Dandy </a:t>
            </a:r>
            <a:r>
              <a:rPr lang="en-US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Wijaya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1501180754</a:t>
            </a:r>
            <a:endParaRPr lang="id-ID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d-ID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Arviddree Sanjaya 1501196494</a:t>
            </a:r>
            <a:endParaRPr lang="en-US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Samuel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uara</a:t>
            </a:r>
            <a:endParaRPr lang="en-US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Samuel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artogi</a:t>
            </a:r>
            <a:endParaRPr lang="en-US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Vetty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Anggraini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1501164460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Wendy </a:t>
            </a:r>
            <a:r>
              <a:rPr lang="en-US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Wirawan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1501177665</a:t>
            </a: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8600"/>
            <a:ext cx="7772400" cy="1470025"/>
          </a:xfrm>
        </p:spPr>
        <p:txBody>
          <a:bodyPr/>
          <a:lstStyle/>
          <a:p>
            <a:r>
              <a:rPr lang="en-US" sz="8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 CENA" panose="02000000000000000000" pitchFamily="2" charset="0"/>
                <a:ea typeface="Adobe Myungjo Std M" pitchFamily="18" charset="-128"/>
              </a:rPr>
              <a:t>SAP</a:t>
            </a:r>
            <a:endParaRPr lang="en-US" sz="8000" b="1" dirty="0">
              <a:solidFill>
                <a:schemeClr val="tx2">
                  <a:lumMod val="60000"/>
                  <a:lumOff val="40000"/>
                </a:schemeClr>
              </a:solidFill>
              <a:latin typeface="AR CENA" panose="02000000000000000000" pitchFamily="2" charset="0"/>
              <a:ea typeface="Adobe Myungjo Std M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03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000"/>
                            </p:stCondLst>
                            <p:childTnLst>
                              <p:par>
                                <p:cTn id="5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000"/>
                            </p:stCondLst>
                            <p:childTnLst>
                              <p:par>
                                <p:cTn id="5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9000"/>
                            </p:stCondLst>
                            <p:childTnLst>
                              <p:par>
                                <p:cTn id="6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SAP R3 </a:t>
            </a:r>
            <a:r>
              <a:rPr lang="en-US" dirty="0" err="1" smtClean="0"/>
              <a:t>Modul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50" y="2093912"/>
            <a:ext cx="46101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5588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Modul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SD-Sales &amp; Distribution: </a:t>
            </a:r>
            <a:r>
              <a:rPr lang="en-US" sz="2000" dirty="0" err="1"/>
              <a:t>membantu</a:t>
            </a:r>
            <a:r>
              <a:rPr lang="en-US" sz="2000" dirty="0"/>
              <a:t> </a:t>
            </a:r>
            <a:r>
              <a:rPr lang="en-US" sz="2000" dirty="0" err="1"/>
              <a:t>meningkatkan</a:t>
            </a:r>
            <a:r>
              <a:rPr lang="en-US" sz="2000" dirty="0"/>
              <a:t> </a:t>
            </a:r>
            <a:r>
              <a:rPr lang="en-US" sz="2000" dirty="0" err="1"/>
              <a:t>efisiensi</a:t>
            </a:r>
            <a:r>
              <a:rPr lang="en-US" sz="2000" dirty="0"/>
              <a:t> </a:t>
            </a:r>
            <a:r>
              <a:rPr lang="en-US" sz="2000" dirty="0" err="1"/>
              <a:t>kegiatan</a:t>
            </a:r>
            <a:r>
              <a:rPr lang="en-US" sz="2000" dirty="0"/>
              <a:t> </a:t>
            </a:r>
            <a:r>
              <a:rPr lang="en-US" sz="2000" dirty="0" err="1"/>
              <a:t>operasional</a:t>
            </a:r>
            <a:r>
              <a:rPr lang="en-US" sz="2000" dirty="0"/>
              <a:t> </a:t>
            </a:r>
            <a:r>
              <a:rPr lang="en-US" sz="2000" dirty="0" err="1"/>
              <a:t>berkaitan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proses </a:t>
            </a:r>
            <a:r>
              <a:rPr lang="en-US" sz="2000" dirty="0" err="1"/>
              <a:t>pengelolaan</a:t>
            </a:r>
            <a:r>
              <a:rPr lang="en-US" sz="2000" dirty="0"/>
              <a:t> customer order (proses sales, shipping </a:t>
            </a:r>
            <a:r>
              <a:rPr lang="en-US" sz="2000" dirty="0" err="1"/>
              <a:t>dan</a:t>
            </a:r>
            <a:r>
              <a:rPr lang="en-US" sz="2000" dirty="0"/>
              <a:t> billing) 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MM-Materials Management: </a:t>
            </a:r>
            <a:r>
              <a:rPr lang="en-US" sz="2000" dirty="0" err="1"/>
              <a:t>membantu</a:t>
            </a:r>
            <a:r>
              <a:rPr lang="en-US" sz="2000" dirty="0"/>
              <a:t> </a:t>
            </a:r>
            <a:r>
              <a:rPr lang="en-US" sz="2000" dirty="0" err="1"/>
              <a:t>menjalankan</a:t>
            </a:r>
            <a:r>
              <a:rPr lang="en-US" sz="2000" dirty="0"/>
              <a:t> proses </a:t>
            </a:r>
            <a:r>
              <a:rPr lang="en-US" sz="2000" dirty="0" err="1"/>
              <a:t>pembelian</a:t>
            </a:r>
            <a:r>
              <a:rPr lang="en-US" sz="2000" dirty="0"/>
              <a:t> (procurement)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pengelolaan</a:t>
            </a:r>
            <a:r>
              <a:rPr lang="en-US" sz="2000" dirty="0"/>
              <a:t> inventory 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PP-Production Planning: </a:t>
            </a:r>
            <a:r>
              <a:rPr lang="en-US" sz="2000" dirty="0" err="1"/>
              <a:t>membantu</a:t>
            </a:r>
            <a:r>
              <a:rPr lang="en-US" sz="2000" dirty="0"/>
              <a:t> proses </a:t>
            </a:r>
            <a:r>
              <a:rPr lang="en-US" sz="2000" dirty="0" err="1" smtClean="0"/>
              <a:t>perencanaan</a:t>
            </a:r>
            <a:r>
              <a:rPr lang="en-US" sz="2000" dirty="0" smtClean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kontrol</a:t>
            </a:r>
            <a:r>
              <a:rPr lang="en-US" sz="2000" dirty="0"/>
              <a:t> </a:t>
            </a:r>
            <a:r>
              <a:rPr lang="en-US" sz="2000" dirty="0" err="1"/>
              <a:t>daripada</a:t>
            </a:r>
            <a:r>
              <a:rPr lang="en-US" sz="2000" dirty="0"/>
              <a:t> </a:t>
            </a:r>
            <a:r>
              <a:rPr lang="en-US" sz="2000" dirty="0" err="1"/>
              <a:t>kegiatan</a:t>
            </a:r>
            <a:r>
              <a:rPr lang="en-US" sz="2000" dirty="0"/>
              <a:t> </a:t>
            </a:r>
            <a:r>
              <a:rPr lang="en-US" sz="2000" dirty="0" err="1"/>
              <a:t>produksi</a:t>
            </a:r>
            <a:r>
              <a:rPr lang="en-US" sz="2000" dirty="0"/>
              <a:t> (manufacturing)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06414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Modul</a:t>
            </a:r>
            <a:r>
              <a:rPr lang="en-US" dirty="0"/>
              <a:t> </a:t>
            </a:r>
            <a:r>
              <a:rPr lang="en-US" dirty="0" err="1"/>
              <a:t>aplikasi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/>
              <a:t>QM-Quality Management: </a:t>
            </a:r>
            <a:r>
              <a:rPr lang="en-US" sz="2000" dirty="0" err="1"/>
              <a:t>membantu</a:t>
            </a:r>
            <a:r>
              <a:rPr lang="en-US" sz="2000" dirty="0"/>
              <a:t> men-</a:t>
            </a:r>
            <a:r>
              <a:rPr lang="en-US" sz="2000" dirty="0" err="1"/>
              <a:t>cek</a:t>
            </a:r>
            <a:r>
              <a:rPr lang="en-US" sz="2000" dirty="0"/>
              <a:t> </a:t>
            </a:r>
            <a:r>
              <a:rPr lang="en-US" sz="2000" dirty="0" err="1"/>
              <a:t>kualitas</a:t>
            </a:r>
            <a:r>
              <a:rPr lang="en-US" sz="2000" dirty="0"/>
              <a:t> proses-proses di </a:t>
            </a:r>
            <a:r>
              <a:rPr lang="en-US" sz="2000" dirty="0" err="1"/>
              <a:t>keseluruhan</a:t>
            </a:r>
            <a:r>
              <a:rPr lang="en-US" sz="2000" dirty="0"/>
              <a:t> </a:t>
            </a:r>
            <a:r>
              <a:rPr lang="en-US" sz="2000" dirty="0" err="1"/>
              <a:t>rantai</a:t>
            </a:r>
            <a:r>
              <a:rPr lang="en-US" sz="2000" dirty="0"/>
              <a:t> logistic 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PM-Plant Maintenance: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solusi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proses </a:t>
            </a:r>
            <a:r>
              <a:rPr lang="en-US" sz="2000" dirty="0" err="1"/>
              <a:t>administrasi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perbaikan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teknis</a:t>
            </a:r>
            <a:r>
              <a:rPr lang="en-US" sz="2000" dirty="0"/>
              <a:t> 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HR-Human Resources Management: </a:t>
            </a:r>
            <a:r>
              <a:rPr lang="en-US" sz="2000" dirty="0" err="1"/>
              <a:t>mengintegrasikan</a:t>
            </a:r>
            <a:r>
              <a:rPr lang="en-US" sz="2000" dirty="0"/>
              <a:t> proses-proses HR </a:t>
            </a:r>
            <a:r>
              <a:rPr lang="en-US" sz="2000" dirty="0" err="1"/>
              <a:t>mulai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aplikasi</a:t>
            </a:r>
            <a:r>
              <a:rPr lang="en-US" sz="2000" dirty="0"/>
              <a:t> </a:t>
            </a:r>
            <a:r>
              <a:rPr lang="en-US" sz="2000" dirty="0" err="1"/>
              <a:t>pendaftaran</a:t>
            </a:r>
            <a:r>
              <a:rPr lang="en-US" sz="2000" dirty="0"/>
              <a:t>, </a:t>
            </a:r>
            <a:r>
              <a:rPr lang="en-US" sz="2000" dirty="0" err="1"/>
              <a:t>administrasi</a:t>
            </a:r>
            <a:r>
              <a:rPr lang="en-US" sz="2000" dirty="0"/>
              <a:t> </a:t>
            </a:r>
            <a:r>
              <a:rPr lang="en-US" sz="2000" dirty="0" err="1"/>
              <a:t>pegawai</a:t>
            </a:r>
            <a:r>
              <a:rPr lang="en-US" sz="2000" dirty="0"/>
              <a:t>, management </a:t>
            </a:r>
            <a:r>
              <a:rPr lang="en-US" sz="2000" dirty="0" err="1"/>
              <a:t>waktu</a:t>
            </a:r>
            <a:r>
              <a:rPr lang="en-US" sz="2000" dirty="0"/>
              <a:t>, </a:t>
            </a:r>
            <a:r>
              <a:rPr lang="en-US" sz="2000" dirty="0" err="1"/>
              <a:t>pembiayaan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perjalanan</a:t>
            </a:r>
            <a:r>
              <a:rPr lang="en-US" sz="2000" dirty="0"/>
              <a:t>, </a:t>
            </a:r>
            <a:r>
              <a:rPr lang="en-US" sz="2000" dirty="0" err="1"/>
              <a:t>sampai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proses </a:t>
            </a:r>
            <a:r>
              <a:rPr lang="en-US" sz="2000" dirty="0" err="1"/>
              <a:t>pembayaran</a:t>
            </a:r>
            <a:r>
              <a:rPr lang="en-US" sz="2000" dirty="0"/>
              <a:t> </a:t>
            </a:r>
            <a:r>
              <a:rPr lang="en-US" sz="2000" dirty="0" err="1"/>
              <a:t>gaji</a:t>
            </a:r>
            <a:r>
              <a:rPr lang="en-US" sz="2000" dirty="0"/>
              <a:t> </a:t>
            </a:r>
            <a:r>
              <a:rPr lang="en-US" sz="2000" dirty="0" err="1"/>
              <a:t>pegawai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57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Modul</a:t>
            </a:r>
            <a:r>
              <a:rPr lang="en-US" dirty="0"/>
              <a:t> </a:t>
            </a:r>
            <a:r>
              <a:rPr lang="en-US" dirty="0" err="1"/>
              <a:t>aplikasi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FI-Financial Accounting: </a:t>
            </a:r>
            <a:r>
              <a:rPr lang="en-US" sz="2000" dirty="0" err="1"/>
              <a:t>Mencakup</a:t>
            </a:r>
            <a:r>
              <a:rPr lang="en-US" sz="2000" dirty="0"/>
              <a:t> standard accounting cash management (treasury), general ledger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konsolidasi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tujuan</a:t>
            </a:r>
            <a:r>
              <a:rPr lang="en-US" sz="2000" dirty="0"/>
              <a:t> financial reporting. 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CO-Controlling: </a:t>
            </a:r>
            <a:r>
              <a:rPr lang="en-US" sz="2000" dirty="0" err="1"/>
              <a:t>Mencakup</a:t>
            </a:r>
            <a:r>
              <a:rPr lang="en-US" sz="2000" dirty="0"/>
              <a:t> cost accounting, </a:t>
            </a:r>
            <a:r>
              <a:rPr lang="en-US" sz="2000" dirty="0" err="1"/>
              <a:t>mulai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cost center accounting, cost element accounting,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analisa</a:t>
            </a:r>
            <a:r>
              <a:rPr lang="en-US" sz="2000" dirty="0"/>
              <a:t> </a:t>
            </a:r>
            <a:r>
              <a:rPr lang="en-US" sz="2000" dirty="0" err="1"/>
              <a:t>profitabilitas</a:t>
            </a:r>
            <a:r>
              <a:rPr lang="en-US" sz="2000" dirty="0"/>
              <a:t> 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AM-Asset </a:t>
            </a:r>
            <a:r>
              <a:rPr lang="en-US" sz="2000" dirty="0" smtClean="0"/>
              <a:t>Management</a:t>
            </a:r>
            <a:r>
              <a:rPr lang="en-US" sz="2000" dirty="0"/>
              <a:t>: </a:t>
            </a:r>
            <a:r>
              <a:rPr lang="en-US" sz="2000" dirty="0" err="1"/>
              <a:t>Membantu</a:t>
            </a:r>
            <a:r>
              <a:rPr lang="en-US" sz="2000" dirty="0"/>
              <a:t> </a:t>
            </a:r>
            <a:r>
              <a:rPr lang="en-US" sz="2000" dirty="0" err="1"/>
              <a:t>pengelolaan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keseluruhan</a:t>
            </a:r>
            <a:r>
              <a:rPr lang="en-US" sz="2000" dirty="0"/>
              <a:t> fixed assets, </a:t>
            </a:r>
            <a:r>
              <a:rPr lang="en-US" sz="2000" dirty="0" err="1"/>
              <a:t>meliputi</a:t>
            </a:r>
            <a:r>
              <a:rPr lang="en-US" sz="2000" dirty="0"/>
              <a:t> proses asset accounting </a:t>
            </a:r>
            <a:r>
              <a:rPr lang="en-US" sz="2000" dirty="0" err="1"/>
              <a:t>tradisional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technical assets management, </a:t>
            </a:r>
            <a:r>
              <a:rPr lang="en-US" sz="2000" dirty="0" err="1"/>
              <a:t>sampai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investment controlling 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PS-Project </a:t>
            </a:r>
            <a:r>
              <a:rPr lang="en-US" sz="2000" dirty="0"/>
              <a:t>System: </a:t>
            </a:r>
            <a:r>
              <a:rPr lang="en-US" sz="2000" dirty="0" err="1"/>
              <a:t>Mengintegrasikan</a:t>
            </a:r>
            <a:r>
              <a:rPr lang="en-US" sz="2000" dirty="0"/>
              <a:t> </a:t>
            </a:r>
            <a:r>
              <a:rPr lang="en-US" sz="2000" dirty="0" err="1"/>
              <a:t>keseluruhan</a:t>
            </a:r>
            <a:r>
              <a:rPr lang="en-US" sz="2000" dirty="0"/>
              <a:t> proses </a:t>
            </a:r>
            <a:r>
              <a:rPr lang="en-US" sz="2000" dirty="0" err="1"/>
              <a:t>perencanaan</a:t>
            </a:r>
            <a:r>
              <a:rPr lang="en-US" sz="2000" dirty="0"/>
              <a:t> project, </a:t>
            </a:r>
            <a:r>
              <a:rPr lang="en-US" sz="2000" dirty="0" err="1"/>
              <a:t>pengerjaan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control.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802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SAP NETWEAVER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Aplikasi</a:t>
            </a:r>
            <a:r>
              <a:rPr lang="en-US" dirty="0" smtClean="0"/>
              <a:t> yang </a:t>
            </a:r>
            <a:r>
              <a:rPr lang="en-US" dirty="0" err="1" smtClean="0"/>
              <a:t>berorientasi</a:t>
            </a:r>
            <a:r>
              <a:rPr lang="en-US" dirty="0" smtClean="0"/>
              <a:t> </a:t>
            </a:r>
            <a:r>
              <a:rPr lang="en-US" dirty="0" err="1" smtClean="0"/>
              <a:t>layanan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platform yang </a:t>
            </a:r>
            <a:r>
              <a:rPr lang="en-US" dirty="0" err="1" smtClean="0"/>
              <a:t>terintegrasi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pemograman</a:t>
            </a:r>
            <a:r>
              <a:rPr lang="en-US" dirty="0" smtClean="0"/>
              <a:t> ABAB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C++ </a:t>
            </a:r>
            <a:r>
              <a:rPr lang="en-US" dirty="0" err="1" smtClean="0"/>
              <a:t>dan</a:t>
            </a:r>
            <a:r>
              <a:rPr lang="en-US" dirty="0" smtClean="0"/>
              <a:t> JAVA EE</a:t>
            </a:r>
          </a:p>
          <a:p>
            <a:r>
              <a:rPr lang="en-US" dirty="0" err="1" smtClean="0"/>
              <a:t>Netweaver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komponen,tools,dan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410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SAP NETWEAVER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Komponen</a:t>
            </a:r>
            <a:endParaRPr lang="en-US" dirty="0" smtClean="0"/>
          </a:p>
          <a:p>
            <a:pPr lvl="1"/>
            <a:r>
              <a:rPr lang="en-US" dirty="0"/>
              <a:t>SAP </a:t>
            </a:r>
            <a:r>
              <a:rPr lang="en-US" dirty="0" err="1"/>
              <a:t>Netweaver</a:t>
            </a:r>
            <a:r>
              <a:rPr lang="en-US" dirty="0"/>
              <a:t> Application Server</a:t>
            </a:r>
            <a:br>
              <a:rPr lang="en-US" dirty="0"/>
            </a:br>
            <a:r>
              <a:rPr lang="en-US" dirty="0" err="1"/>
              <a:t>Mendukung</a:t>
            </a:r>
            <a:r>
              <a:rPr lang="en-US" dirty="0"/>
              <a:t> platform-independent Web services,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,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memanfaatkan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smtClean="0"/>
              <a:t>Web-services-oriented</a:t>
            </a:r>
          </a:p>
          <a:p>
            <a:r>
              <a:rPr lang="en-US" dirty="0" smtClean="0"/>
              <a:t>Tools</a:t>
            </a:r>
          </a:p>
          <a:p>
            <a:pPr lvl="1"/>
            <a:r>
              <a:rPr lang="en-US" dirty="0" smtClean="0"/>
              <a:t>Adaptive </a:t>
            </a:r>
            <a:r>
              <a:rPr lang="en-US" dirty="0"/>
              <a:t>Computing Controller</a:t>
            </a:r>
            <a:br>
              <a:rPr lang="en-US" dirty="0"/>
            </a:b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komputasi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mengoptimalkan</a:t>
            </a:r>
            <a:r>
              <a:rPr lang="en-US" dirty="0"/>
              <a:t> </a:t>
            </a:r>
            <a:r>
              <a:rPr lang="en-US" dirty="0" err="1"/>
              <a:t>penggunaannya</a:t>
            </a:r>
            <a:endParaRPr lang="en-US" dirty="0" smtClean="0"/>
          </a:p>
          <a:p>
            <a:r>
              <a:rPr lang="en-US" dirty="0" err="1" smtClean="0"/>
              <a:t>Aplikasi</a:t>
            </a:r>
            <a:endParaRPr lang="en-US" dirty="0" smtClean="0"/>
          </a:p>
          <a:p>
            <a:pPr lvl="1"/>
            <a:r>
              <a:rPr lang="en-US" dirty="0" smtClean="0"/>
              <a:t>SAP </a:t>
            </a:r>
            <a:r>
              <a:rPr lang="en-US" dirty="0" err="1" smtClean="0"/>
              <a:t>NetWeaver</a:t>
            </a:r>
            <a:r>
              <a:rPr lang="en-US" dirty="0" smtClean="0"/>
              <a:t> Enterprise Search</a:t>
            </a:r>
            <a:r>
              <a:rPr lang="en-US" dirty="0"/>
              <a:t/>
            </a:r>
            <a:br>
              <a:rPr lang="en-US" dirty="0"/>
            </a:br>
            <a:r>
              <a:rPr lang="nl-NL" dirty="0"/>
              <a:t>Menyediakan gateway </a:t>
            </a:r>
            <a:r>
              <a:rPr lang="nl-NL" dirty="0" smtClean="0"/>
              <a:t>yang sederhana </a:t>
            </a:r>
            <a:r>
              <a:rPr lang="nl-NL" dirty="0"/>
              <a:t>dan aman untuk </a:t>
            </a:r>
            <a:r>
              <a:rPr lang="nl-NL" dirty="0" smtClean="0"/>
              <a:t>objek-objek di dalam perusahaan </a:t>
            </a:r>
            <a:r>
              <a:rPr lang="nl-NL" dirty="0"/>
              <a:t>dan transaksi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47251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ABAP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ABAP adalah </a:t>
            </a:r>
            <a:r>
              <a:rPr lang="id-ID" dirty="0"/>
              <a:t>Advanced Business Application Programming.</a:t>
            </a:r>
            <a:endParaRPr lang="id-ID" dirty="0" smtClean="0"/>
          </a:p>
          <a:p>
            <a:r>
              <a:rPr lang="id-ID" dirty="0" smtClean="0"/>
              <a:t>ABAP </a:t>
            </a:r>
            <a:r>
              <a:rPr lang="id-ID" dirty="0"/>
              <a:t>adalah salah satu bahasa pemrograman generasi keempat (4GL) pertama kali dikembangkan pada tahun 1980an</a:t>
            </a:r>
            <a:r>
              <a:rPr lang="id-ID" dirty="0" smtClean="0"/>
              <a:t>.</a:t>
            </a:r>
          </a:p>
          <a:p>
            <a:r>
              <a:rPr lang="id-ID" dirty="0" smtClean="0"/>
              <a:t> </a:t>
            </a:r>
            <a:r>
              <a:rPr lang="id-ID" dirty="0"/>
              <a:t>Pada awalnya diperuntukan sebagai bahasa untuk laporan (Report language) khusus untuk SAP </a:t>
            </a:r>
            <a:r>
              <a:rPr lang="id-ID" dirty="0" smtClean="0"/>
              <a:t>R/2.</a:t>
            </a:r>
          </a:p>
          <a:p>
            <a:r>
              <a:rPr lang="id-ID" dirty="0"/>
              <a:t>ABAP adalah bahasa pemrograman pertama yang memasukkan konsep Logical database (LDBs), yang memberikan abstraksi tingkat tinggi dari database tingkat dasar (dikenal pada manajemen sistem database)</a:t>
            </a:r>
          </a:p>
        </p:txBody>
      </p:sp>
    </p:spTree>
    <p:extLst>
      <p:ext uri="{BB962C8B-B14F-4D97-AF65-F5344CB8AC3E}">
        <p14:creationId xmlns:p14="http://schemas.microsoft.com/office/powerpoint/2010/main" val="225169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ABAP (cont..)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Contoh syntax simple ABAP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>
                <a:solidFill>
                  <a:srgbClr val="00B0F0"/>
                </a:solidFill>
              </a:rPr>
              <a:t>PROGRAM</a:t>
            </a:r>
            <a:r>
              <a:rPr lang="id-ID" dirty="0" smtClean="0"/>
              <a:t> TEST.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>
                <a:solidFill>
                  <a:srgbClr val="00B0F0"/>
                </a:solidFill>
              </a:rPr>
              <a:t>WRITE</a:t>
            </a:r>
            <a:r>
              <a:rPr lang="id-ID" dirty="0" smtClean="0"/>
              <a:t> </a:t>
            </a:r>
            <a:r>
              <a:rPr lang="id-ID" dirty="0" smtClean="0">
                <a:solidFill>
                  <a:srgbClr val="92D050"/>
                </a:solidFill>
              </a:rPr>
              <a:t>‘HELLO WORLD</a:t>
            </a:r>
            <a:r>
              <a:rPr lang="id-ID" dirty="0" smtClean="0"/>
              <a:t>’.</a:t>
            </a:r>
            <a:endParaRPr lang="id-ID" dirty="0"/>
          </a:p>
          <a:p>
            <a:pPr marL="0" indent="0">
              <a:buNone/>
            </a:pPr>
            <a:r>
              <a:rPr lang="id-ID" dirty="0" smtClean="0"/>
              <a:t>Chained Statement pada ABAP</a:t>
            </a:r>
          </a:p>
          <a:p>
            <a:pPr marL="0" indent="0">
              <a:buNone/>
            </a:pPr>
            <a:r>
              <a:rPr lang="de-DE" dirty="0"/>
              <a:t>Statement sequence:</a:t>
            </a:r>
          </a:p>
          <a:p>
            <a:pPr marL="0" indent="0">
              <a:buNone/>
            </a:pPr>
            <a:r>
              <a:rPr lang="de-DE" b="1" dirty="0">
                <a:solidFill>
                  <a:srgbClr val="00B0F0"/>
                </a:solidFill>
              </a:rPr>
              <a:t>WRITE</a:t>
            </a:r>
            <a:r>
              <a:rPr lang="de-DE" b="1" dirty="0"/>
              <a:t> </a:t>
            </a:r>
            <a:r>
              <a:rPr lang="de-DE" dirty="0"/>
              <a:t>spfli-cityfrom.</a:t>
            </a:r>
            <a:r>
              <a:rPr lang="de-DE" b="1" dirty="0"/>
              <a:t/>
            </a:r>
            <a:br>
              <a:rPr lang="de-DE" b="1" dirty="0"/>
            </a:br>
            <a:r>
              <a:rPr lang="de-DE" b="1" dirty="0">
                <a:solidFill>
                  <a:srgbClr val="00B0F0"/>
                </a:solidFill>
              </a:rPr>
              <a:t>WRITE</a:t>
            </a:r>
            <a:r>
              <a:rPr lang="de-DE" b="1" dirty="0"/>
              <a:t> </a:t>
            </a:r>
            <a:r>
              <a:rPr lang="de-DE" dirty="0"/>
              <a:t>spfli-cityto.</a:t>
            </a:r>
            <a:r>
              <a:rPr lang="de-DE" b="1" dirty="0"/>
              <a:t/>
            </a:r>
            <a:br>
              <a:rPr lang="de-DE" b="1" dirty="0"/>
            </a:br>
            <a:r>
              <a:rPr lang="de-DE" b="1" dirty="0">
                <a:solidFill>
                  <a:srgbClr val="00B0F0"/>
                </a:solidFill>
              </a:rPr>
              <a:t>WRITE</a:t>
            </a:r>
            <a:r>
              <a:rPr lang="de-DE" b="1" dirty="0"/>
              <a:t> </a:t>
            </a:r>
            <a:r>
              <a:rPr lang="de-DE" dirty="0"/>
              <a:t>spfli-airpto</a:t>
            </a:r>
            <a:r>
              <a:rPr lang="de-DE" dirty="0" smtClean="0"/>
              <a:t>.</a:t>
            </a: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Chained Statement :</a:t>
            </a:r>
          </a:p>
          <a:p>
            <a:pPr marL="0" indent="0">
              <a:buNone/>
            </a:pPr>
            <a:r>
              <a:rPr lang="id-ID" b="1" dirty="0">
                <a:solidFill>
                  <a:srgbClr val="00B0F0"/>
                </a:solidFill>
              </a:rPr>
              <a:t>WRITE</a:t>
            </a:r>
            <a:r>
              <a:rPr lang="id-ID" dirty="0">
                <a:solidFill>
                  <a:srgbClr val="00B0F0"/>
                </a:solidFill>
              </a:rPr>
              <a:t>: </a:t>
            </a:r>
            <a:r>
              <a:rPr lang="id-ID" dirty="0"/>
              <a:t>spfli-cityfrom, spfli-cityto, spfli-airpto.</a:t>
            </a:r>
            <a:endParaRPr lang="de-DE" dirty="0"/>
          </a:p>
          <a:p>
            <a:pPr marL="0" indent="0">
              <a:buNone/>
            </a:pP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30696836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SAP Example</a:t>
            </a:r>
            <a:endParaRPr lang="id-ID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600200"/>
            <a:ext cx="6498166" cy="4873625"/>
          </a:xfrm>
        </p:spPr>
      </p:pic>
    </p:spTree>
    <p:extLst>
      <p:ext uri="{BB962C8B-B14F-4D97-AF65-F5344CB8AC3E}">
        <p14:creationId xmlns:p14="http://schemas.microsoft.com/office/powerpoint/2010/main" val="27783987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Faktor-faktor</a:t>
            </a:r>
            <a:r>
              <a:rPr lang="en-US" dirty="0" smtClean="0"/>
              <a:t> yang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sukses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menggunakan</a:t>
            </a:r>
            <a:r>
              <a:rPr lang="en-US" dirty="0" smtClean="0"/>
              <a:t> SAP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Multi-Lingual</a:t>
            </a:r>
          </a:p>
          <a:p>
            <a:r>
              <a:rPr lang="en-US" dirty="0"/>
              <a:t>Secure Information</a:t>
            </a:r>
          </a:p>
          <a:p>
            <a:r>
              <a:rPr lang="en-US" dirty="0"/>
              <a:t>Multi-Currency</a:t>
            </a:r>
          </a:p>
          <a:p>
            <a:r>
              <a:rPr lang="en-US" dirty="0"/>
              <a:t>Best business Practice</a:t>
            </a:r>
          </a:p>
          <a:p>
            <a:r>
              <a:rPr lang="en-US" dirty="0"/>
              <a:t>Enterprise-Wide</a:t>
            </a:r>
          </a:p>
          <a:p>
            <a:r>
              <a:rPr lang="en-US" dirty="0"/>
              <a:t>Real time processing with an integrated suite of client/server applications</a:t>
            </a:r>
          </a:p>
        </p:txBody>
      </p:sp>
    </p:spTree>
    <p:extLst>
      <p:ext uri="{BB962C8B-B14F-4D97-AF65-F5344CB8AC3E}">
        <p14:creationId xmlns:p14="http://schemas.microsoft.com/office/powerpoint/2010/main" val="410650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SAP(System Application Product)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outcome :</a:t>
            </a:r>
          </a:p>
          <a:p>
            <a:pPr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SAP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Sejarah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manfaat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Keuntungan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kerugian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Area functional </a:t>
            </a:r>
          </a:p>
          <a:p>
            <a:pPr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Bidang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karir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aplikasi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Simpulan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saran</a:t>
            </a:r>
          </a:p>
          <a:p>
            <a:pPr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052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Simpulan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saran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Simpulan</a:t>
            </a:r>
            <a:r>
              <a:rPr lang="en-US" dirty="0" smtClean="0"/>
              <a:t> :</a:t>
            </a:r>
          </a:p>
          <a:p>
            <a:pPr lvl="1"/>
            <a:r>
              <a:rPr lang="en-US" dirty="0" smtClean="0"/>
              <a:t>S</a:t>
            </a:r>
            <a:r>
              <a:rPr lang="id-ID" dirty="0" smtClean="0"/>
              <a:t>AP</a:t>
            </a:r>
            <a:r>
              <a:rPr lang="en-US" dirty="0" smtClean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yang </a:t>
            </a:r>
            <a:endParaRPr lang="en-US" dirty="0" smtClean="0"/>
          </a:p>
          <a:p>
            <a:pPr marL="365760" lvl="1" indent="0">
              <a:buNone/>
            </a:pPr>
            <a:r>
              <a:rPr lang="en-US" dirty="0" err="1" smtClean="0"/>
              <a:t>didevelop</a:t>
            </a:r>
            <a:r>
              <a:rPr lang="en-US" dirty="0" smtClean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difokuskan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 smtClean="0"/>
              <a:t>bisnis</a:t>
            </a:r>
            <a:endParaRPr lang="en-US" dirty="0" smtClean="0"/>
          </a:p>
          <a:p>
            <a:pPr marL="365760" lvl="1" indent="0">
              <a:buNone/>
            </a:pPr>
            <a:r>
              <a:rPr lang="en-US" dirty="0" err="1" smtClean="0"/>
              <a:t>perusahaan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Saran :</a:t>
            </a:r>
          </a:p>
          <a:p>
            <a:pPr lvl="1"/>
            <a:r>
              <a:rPr lang="en-US" dirty="0" smtClean="0"/>
              <a:t>Perusahaan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resource yang </a:t>
            </a:r>
            <a:r>
              <a:rPr lang="en-US" dirty="0" err="1" smtClean="0"/>
              <a:t>mencukupi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menerapkan</a:t>
            </a:r>
            <a:r>
              <a:rPr lang="en-US" dirty="0" smtClean="0"/>
              <a:t> SAP, </a:t>
            </a:r>
            <a:r>
              <a:rPr lang="en-US" dirty="0" err="1" smtClean="0"/>
              <a:t>dan</a:t>
            </a:r>
            <a:r>
              <a:rPr lang="en-US" dirty="0" smtClean="0"/>
              <a:t> SDM yang </a:t>
            </a:r>
            <a:r>
              <a:rPr lang="en-US" dirty="0" err="1" smtClean="0"/>
              <a:t>berpengalaman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memadai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menerapkan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SAP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21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7467600" cy="48737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bagusdwiseto.blogspot.com/2013/04/definisi-sap-system-application-and.html</a:t>
            </a:r>
            <a:endParaRPr lang="id-ID" dirty="0" smtClean="0"/>
          </a:p>
          <a:p>
            <a:r>
              <a:rPr lang="id-ID" dirty="0">
                <a:hlinkClick r:id="rId3"/>
              </a:rPr>
              <a:t>http://www.saponlinetutorials.com/what-is-sap-erp-system-definition</a:t>
            </a:r>
            <a:r>
              <a:rPr lang="id-ID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>
                <a:hlinkClick r:id="rId4"/>
              </a:rPr>
              <a:t>http://global.sap.com/platform/netweaver/components/index.epx</a:t>
            </a:r>
            <a:endParaRPr lang="en-US" dirty="0" smtClean="0"/>
          </a:p>
          <a:p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kahzidi.blogspot.com/2012/06/keuntungan-dan-kekurangan-sap.html</a:t>
            </a:r>
            <a:endParaRPr lang="en-US" dirty="0" smtClean="0"/>
          </a:p>
          <a:p>
            <a:r>
              <a:rPr lang="en-US" dirty="0">
                <a:hlinkClick r:id="rId6"/>
              </a:rPr>
              <a:t>http://sapbasic.wordpress.com/sap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  <a:p>
            <a:r>
              <a:rPr lang="en-US" u="sng" dirty="0">
                <a:solidFill>
                  <a:schemeClr val="accent1">
                    <a:lumMod val="75000"/>
                  </a:schemeClr>
                </a:solidFill>
              </a:rPr>
              <a:t>http://gusti.staff.uii.ac.id/tag/sap-adalah/</a:t>
            </a:r>
            <a:endParaRPr lang="en-US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d-ID" dirty="0">
                <a:hlinkClick r:id="rId7"/>
              </a:rPr>
              <a:t>http://en.wikipedia.org/wiki/ABAP</a:t>
            </a:r>
            <a:endParaRPr lang="en-US" dirty="0"/>
          </a:p>
          <a:p>
            <a:r>
              <a:rPr lang="id-ID" dirty="0">
                <a:hlinkClick r:id="rId8"/>
              </a:rPr>
              <a:t>http://</a:t>
            </a:r>
            <a:r>
              <a:rPr lang="id-ID" dirty="0" smtClean="0">
                <a:hlinkClick r:id="rId8"/>
              </a:rPr>
              <a:t>help.sap.com/saphelp_nw2004s/helpdata/en/fc/eb2ed0358411d1829f0000e829fbfe/content.htm</a:t>
            </a:r>
            <a:endParaRPr lang="en-US" dirty="0" smtClean="0"/>
          </a:p>
          <a:p>
            <a:r>
              <a:rPr lang="en-US" dirty="0">
                <a:hlinkClick r:id="rId9"/>
              </a:rPr>
              <a:t>http://en.wikipedia.org/wiki/SAP_NetWeaver</a:t>
            </a:r>
            <a:endParaRPr lang="en-US" dirty="0" smtClean="0"/>
          </a:p>
          <a:p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www.binus.ac.id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24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Sejarah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dirty="0" smtClean="0"/>
              <a:t>SAP dibentuk oleh 5 orang mantan karyawan IBM pada 1972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SAP pada awalnya memiliki arti Systeme Anwendungen Produkte, sekarang SAP disebut System Application Products.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Produk SAP memungkinkan para pemakainya untuk memanage Bussines Operations dan Customer Relation.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Produk SAP yang paling dikenal adalah aplikasi SAP Enterprise Resource Planning (SAP ERP) dan SAP untuk enterprise data warehouse (SAP BW).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4689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Sejarah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7467600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SAP R / 1 </a:t>
            </a:r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versi</a:t>
            </a:r>
            <a:r>
              <a:rPr lang="en-US" sz="1600" dirty="0"/>
              <a:t> </a:t>
            </a:r>
            <a:r>
              <a:rPr lang="en-US" sz="1600" dirty="0" err="1"/>
              <a:t>pertama</a:t>
            </a:r>
            <a:r>
              <a:rPr lang="en-US" sz="1600" dirty="0"/>
              <a:t> 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merupakan</a:t>
            </a:r>
            <a:r>
              <a:rPr lang="en-US" sz="1600" dirty="0"/>
              <a:t> </a:t>
            </a:r>
            <a:r>
              <a:rPr lang="en-US" sz="1600" dirty="0" err="1"/>
              <a:t>salah</a:t>
            </a:r>
            <a:r>
              <a:rPr lang="en-US" sz="1600" dirty="0"/>
              <a:t> </a:t>
            </a:r>
            <a:r>
              <a:rPr lang="en-US" sz="1600" dirty="0" err="1"/>
              <a:t>satu</a:t>
            </a:r>
            <a:r>
              <a:rPr lang="en-US" sz="1600" dirty="0"/>
              <a:t> tier </a:t>
            </a:r>
            <a:r>
              <a:rPr lang="en-US" sz="1600" dirty="0" err="1"/>
              <a:t>a</a:t>
            </a:r>
            <a:r>
              <a:rPr lang="en-US" sz="1600" dirty="0" err="1" smtClean="0"/>
              <a:t>rsitektur</a:t>
            </a:r>
            <a:r>
              <a:rPr lang="en-US" sz="1600" dirty="0"/>
              <a:t> </a:t>
            </a:r>
            <a:r>
              <a:rPr lang="en-US" sz="1600" dirty="0" smtClean="0"/>
              <a:t>yang </a:t>
            </a:r>
            <a:r>
              <a:rPr lang="en-US" sz="1600" dirty="0" err="1" smtClean="0"/>
              <a:t>memiliki</a:t>
            </a:r>
            <a:r>
              <a:rPr lang="en-US" sz="1600" dirty="0" smtClean="0"/>
              <a:t> 3 </a:t>
            </a:r>
            <a:r>
              <a:rPr lang="en-US" sz="1600" dirty="0" err="1" smtClean="0"/>
              <a:t>lapisan</a:t>
            </a:r>
            <a:r>
              <a:rPr lang="en-US" sz="1600" dirty="0" smtClean="0"/>
              <a:t> </a:t>
            </a:r>
            <a:r>
              <a:rPr lang="en-US" sz="1600" dirty="0" err="1" smtClean="0"/>
              <a:t>yaitu</a:t>
            </a:r>
            <a:r>
              <a:rPr lang="en-US" sz="1600" dirty="0" smtClean="0"/>
              <a:t> layer presentation</a:t>
            </a:r>
            <a:r>
              <a:rPr lang="en-US" sz="1600" dirty="0"/>
              <a:t>, </a:t>
            </a:r>
            <a:r>
              <a:rPr lang="en-US" sz="1600" dirty="0" smtClean="0"/>
              <a:t>application </a:t>
            </a:r>
            <a:r>
              <a:rPr lang="en-US" sz="1600" dirty="0" err="1" smtClean="0"/>
              <a:t>dan</a:t>
            </a:r>
            <a:r>
              <a:rPr lang="en-US" sz="1600" dirty="0" smtClean="0"/>
              <a:t> database yang </a:t>
            </a:r>
            <a:r>
              <a:rPr lang="en-US" sz="1600" dirty="0" err="1" smtClean="0"/>
              <a:t>diinstal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satu</a:t>
            </a:r>
            <a:r>
              <a:rPr lang="en-US" sz="1600" dirty="0" smtClean="0"/>
              <a:t> server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sistem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Server</a:t>
            </a:r>
            <a:r>
              <a:rPr lang="en-US" sz="1600" dirty="0"/>
              <a:t> </a:t>
            </a:r>
            <a:r>
              <a:rPr lang="en-US" sz="1600" dirty="0" err="1"/>
              <a:t>satu</a:t>
            </a:r>
            <a:r>
              <a:rPr lang="en-US" sz="1600" dirty="0"/>
              <a:t> - </a:t>
            </a:r>
            <a:r>
              <a:rPr lang="en-US" sz="1600" dirty="0" err="1"/>
              <a:t>Presentasi</a:t>
            </a:r>
            <a:r>
              <a:rPr lang="en-US" sz="1600" dirty="0"/>
              <a:t> + </a:t>
            </a:r>
            <a:r>
              <a:rPr lang="en-US" sz="1600" dirty="0" err="1"/>
              <a:t>Aplikasi</a:t>
            </a:r>
            <a:r>
              <a:rPr lang="en-US" sz="1600" dirty="0"/>
              <a:t> + </a:t>
            </a:r>
            <a:r>
              <a:rPr lang="en-US" sz="1600" dirty="0" smtClean="0"/>
              <a:t>database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/>
              <a:t>SAP R / 2: -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tahun</a:t>
            </a:r>
            <a:r>
              <a:rPr lang="en-US" sz="1600" dirty="0"/>
              <a:t> 1979 </a:t>
            </a:r>
            <a:r>
              <a:rPr lang="en-US" sz="1600" dirty="0" err="1"/>
              <a:t>versi</a:t>
            </a:r>
            <a:r>
              <a:rPr lang="en-US" sz="1600" dirty="0"/>
              <a:t> </a:t>
            </a:r>
            <a:r>
              <a:rPr lang="en-US" sz="1600" dirty="0" err="1"/>
              <a:t>kedua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SAP R / 2 </a:t>
            </a:r>
            <a:r>
              <a:rPr lang="en-US" sz="1600" dirty="0" err="1"/>
              <a:t>telah</a:t>
            </a:r>
            <a:r>
              <a:rPr lang="en-US" sz="1600" dirty="0"/>
              <a:t> </a:t>
            </a:r>
            <a:r>
              <a:rPr lang="en-US" sz="1600" dirty="0" err="1"/>
              <a:t>dirilis</a:t>
            </a:r>
            <a:r>
              <a:rPr lang="en-US" sz="1600" dirty="0"/>
              <a:t>. </a:t>
            </a:r>
            <a:r>
              <a:rPr lang="en-US" sz="1600" dirty="0" err="1"/>
              <a:t>dengan</a:t>
            </a:r>
            <a:r>
              <a:rPr lang="en-US" sz="1600" dirty="0"/>
              <a:t> basis data IBM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aplikasi</a:t>
            </a:r>
            <a:r>
              <a:rPr lang="en-US" sz="1600" dirty="0"/>
              <a:t> </a:t>
            </a:r>
            <a:r>
              <a:rPr lang="en-US" sz="1600" dirty="0" err="1"/>
              <a:t>bisnis</a:t>
            </a:r>
            <a:r>
              <a:rPr lang="en-US" sz="1600" dirty="0"/>
              <a:t> dialog-oriented. SAP R / 2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menangani</a:t>
            </a:r>
            <a:r>
              <a:rPr lang="en-US" sz="1600" dirty="0"/>
              <a:t> </a:t>
            </a:r>
            <a:r>
              <a:rPr lang="en-US" sz="1600" dirty="0" err="1"/>
              <a:t>bahasa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mata</a:t>
            </a:r>
            <a:r>
              <a:rPr lang="en-US" sz="1600" dirty="0"/>
              <a:t> </a:t>
            </a:r>
            <a:r>
              <a:rPr lang="en-US" sz="1600" dirty="0" err="1"/>
              <a:t>uang</a:t>
            </a:r>
            <a:r>
              <a:rPr lang="en-US" sz="1600" dirty="0"/>
              <a:t> yang </a:t>
            </a:r>
            <a:r>
              <a:rPr lang="en-US" sz="1600" dirty="0" err="1"/>
              <a:t>berbeda</a:t>
            </a:r>
            <a:r>
              <a:rPr lang="en-US" sz="1600" dirty="0"/>
              <a:t>. R / 2 </a:t>
            </a:r>
            <a:r>
              <a:rPr lang="en-US" sz="1600" dirty="0" err="1"/>
              <a:t>adalah</a:t>
            </a:r>
            <a:r>
              <a:rPr lang="en-US" sz="1600" dirty="0"/>
              <a:t> 2 tier </a:t>
            </a:r>
            <a:r>
              <a:rPr lang="en-US" sz="1600" dirty="0" err="1"/>
              <a:t>arsitektur</a:t>
            </a:r>
            <a:r>
              <a:rPr lang="en-US" sz="1600" dirty="0"/>
              <a:t> </a:t>
            </a:r>
            <a:r>
              <a:rPr lang="en-US" sz="1600" dirty="0" smtClean="0"/>
              <a:t> yang </a:t>
            </a:r>
            <a:r>
              <a:rPr lang="en-US" sz="1600" dirty="0" err="1"/>
              <a:t>memiliki</a:t>
            </a:r>
            <a:r>
              <a:rPr lang="en-US" sz="1600" dirty="0"/>
              <a:t> 3 </a:t>
            </a:r>
            <a:r>
              <a:rPr lang="en-US" sz="1600" dirty="0" err="1"/>
              <a:t>lapisan</a:t>
            </a:r>
            <a:r>
              <a:rPr lang="en-US" sz="1600" dirty="0"/>
              <a:t> </a:t>
            </a:r>
            <a:r>
              <a:rPr lang="en-US" sz="1600" dirty="0" err="1"/>
              <a:t>yaitu</a:t>
            </a:r>
            <a:r>
              <a:rPr lang="en-US" sz="1600" dirty="0"/>
              <a:t> layer presentation, application </a:t>
            </a:r>
            <a:r>
              <a:rPr lang="en-US" sz="1600" dirty="0" err="1" smtClean="0"/>
              <a:t>dan</a:t>
            </a:r>
            <a:r>
              <a:rPr lang="en-US" sz="1600" dirty="0" smtClean="0"/>
              <a:t> database </a:t>
            </a:r>
            <a:r>
              <a:rPr lang="en-US" sz="1600" dirty="0" err="1" smtClean="0"/>
              <a:t>dipasang</a:t>
            </a:r>
            <a:r>
              <a:rPr lang="en-US" sz="1600" dirty="0" smtClean="0"/>
              <a:t> </a:t>
            </a:r>
            <a:r>
              <a:rPr lang="en-US" sz="1600" dirty="0"/>
              <a:t>di </a:t>
            </a:r>
            <a:r>
              <a:rPr lang="en-US" sz="1600" dirty="0" err="1"/>
              <a:t>dua</a:t>
            </a:r>
            <a:r>
              <a:rPr lang="en-US" sz="1600" dirty="0"/>
              <a:t> server </a:t>
            </a:r>
            <a:r>
              <a:rPr lang="en-US" sz="1600" dirty="0" err="1" smtClean="0"/>
              <a:t>terpisah</a:t>
            </a:r>
            <a:r>
              <a:rPr lang="en-US" sz="1600" dirty="0" smtClean="0"/>
              <a:t>.</a:t>
            </a:r>
            <a:br>
              <a:rPr lang="en-US" sz="1600" dirty="0" smtClean="0"/>
            </a:br>
            <a:r>
              <a:rPr lang="en-US" sz="1600" dirty="0" smtClean="0"/>
              <a:t>Server </a:t>
            </a:r>
            <a:r>
              <a:rPr lang="en-US" sz="1600" dirty="0" err="1"/>
              <a:t>satu</a:t>
            </a:r>
            <a:r>
              <a:rPr lang="en-US" sz="1600" dirty="0"/>
              <a:t> - Presentation, Server </a:t>
            </a:r>
            <a:r>
              <a:rPr lang="en-US" sz="1600" dirty="0" err="1"/>
              <a:t>dua</a:t>
            </a:r>
            <a:r>
              <a:rPr lang="en-US" sz="1600" dirty="0"/>
              <a:t> - </a:t>
            </a:r>
            <a:r>
              <a:rPr lang="en-US" sz="1600" dirty="0" err="1"/>
              <a:t>Aplikasi</a:t>
            </a:r>
            <a:r>
              <a:rPr lang="en-US" sz="1600" dirty="0"/>
              <a:t> + </a:t>
            </a:r>
            <a:r>
              <a:rPr lang="en-US" sz="1600" dirty="0" smtClean="0"/>
              <a:t>database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sv-SE" sz="1600" dirty="0" smtClean="0"/>
              <a:t>SAP </a:t>
            </a:r>
            <a:r>
              <a:rPr lang="sv-SE" sz="1600" dirty="0"/>
              <a:t>R / </a:t>
            </a:r>
            <a:r>
              <a:rPr lang="sv-SE" sz="1600" dirty="0" smtClean="0"/>
              <a:t>3 adalah </a:t>
            </a:r>
            <a:r>
              <a:rPr lang="sv-SE" sz="1600" dirty="0"/>
              <a:t>versi client / server </a:t>
            </a:r>
            <a:r>
              <a:rPr lang="sv-SE" sz="1600" dirty="0" smtClean="0"/>
              <a:t>software dan </a:t>
            </a:r>
            <a:r>
              <a:rPr lang="sv-SE" sz="1600" dirty="0"/>
              <a:t>itu adalah 3 tier arsitektur </a:t>
            </a:r>
            <a:r>
              <a:rPr lang="en-US" sz="1600" dirty="0"/>
              <a:t>yang </a:t>
            </a:r>
            <a:r>
              <a:rPr lang="en-US" sz="1600" dirty="0" err="1"/>
              <a:t>memiliki</a:t>
            </a:r>
            <a:r>
              <a:rPr lang="en-US" sz="1600" dirty="0"/>
              <a:t> 3 </a:t>
            </a:r>
            <a:r>
              <a:rPr lang="en-US" sz="1600" dirty="0" err="1"/>
              <a:t>lapisan</a:t>
            </a:r>
            <a:r>
              <a:rPr lang="en-US" sz="1600" dirty="0"/>
              <a:t> </a:t>
            </a:r>
            <a:r>
              <a:rPr lang="en-US" sz="1600" dirty="0" err="1"/>
              <a:t>yaitu</a:t>
            </a:r>
            <a:r>
              <a:rPr lang="en-US" sz="1600" dirty="0"/>
              <a:t> layer presentation, application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/>
              <a:t>database </a:t>
            </a:r>
            <a:r>
              <a:rPr lang="sv-SE" sz="1600" dirty="0" smtClean="0"/>
              <a:t>yang </a:t>
            </a:r>
            <a:r>
              <a:rPr lang="sv-SE" sz="1600" dirty="0"/>
              <a:t>dipasang di tiga server baru / sistem</a:t>
            </a:r>
            <a:r>
              <a:rPr lang="sv-SE" sz="1600" dirty="0" smtClean="0"/>
              <a:t>.</a:t>
            </a:r>
            <a:br>
              <a:rPr lang="sv-SE" sz="1600" dirty="0" smtClean="0"/>
            </a:br>
            <a:r>
              <a:rPr lang="sv-SE" sz="1600" dirty="0" smtClean="0"/>
              <a:t>Server </a:t>
            </a:r>
            <a:r>
              <a:rPr lang="sv-SE" sz="1600" dirty="0"/>
              <a:t>satu - Presentation, Server Dua - Application, Server Tiga - </a:t>
            </a:r>
            <a:r>
              <a:rPr lang="sv-SE" sz="1600" dirty="0" smtClean="0"/>
              <a:t>database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08742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/>
              <a:t> </a:t>
            </a:r>
            <a:r>
              <a:rPr lang="en-US" dirty="0" smtClean="0"/>
              <a:t>SAP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err="1" smtClean="0"/>
              <a:t>Tujuan</a:t>
            </a:r>
            <a:r>
              <a:rPr lang="en-US" dirty="0" smtClean="0"/>
              <a:t> 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 proses </a:t>
            </a:r>
            <a:r>
              <a:rPr lang="en-US" dirty="0" err="1" smtClean="0"/>
              <a:t>bisnis</a:t>
            </a:r>
            <a:r>
              <a:rPr lang="en-US" dirty="0" smtClean="0"/>
              <a:t> 	   </a:t>
            </a:r>
            <a:r>
              <a:rPr lang="en-US" dirty="0" err="1" smtClean="0"/>
              <a:t>perusahaan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user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konsistensi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4959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kerugian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Keuntungan</a:t>
            </a:r>
            <a:r>
              <a:rPr lang="en-US" dirty="0" smtClean="0"/>
              <a:t> :</a:t>
            </a:r>
            <a:endParaRPr lang="id-ID" dirty="0" smtClean="0"/>
          </a:p>
          <a:p>
            <a:endParaRPr lang="en-US" dirty="0" smtClean="0"/>
          </a:p>
          <a:p>
            <a:pPr marL="971550" indent="-342900"/>
            <a:r>
              <a:rPr lang="en-US" dirty="0" smtClean="0"/>
              <a:t> </a:t>
            </a:r>
            <a:r>
              <a:rPr lang="id-ID" dirty="0" smtClean="0"/>
              <a:t>SAP dapat dicustomize sesuai dengan 	  kebutuhan user.</a:t>
            </a:r>
          </a:p>
          <a:p>
            <a:pPr marL="971550" indent="-342900"/>
            <a:r>
              <a:rPr lang="en-US" dirty="0" smtClean="0"/>
              <a:t> </a:t>
            </a:r>
            <a:r>
              <a:rPr lang="id-ID" dirty="0" err="1"/>
              <a:t>M</a:t>
            </a:r>
            <a:r>
              <a:rPr lang="en-US" dirty="0" err="1" smtClean="0"/>
              <a:t>empunyai</a:t>
            </a:r>
            <a:r>
              <a:rPr lang="en-US" dirty="0" smtClean="0"/>
              <a:t> </a:t>
            </a:r>
            <a:r>
              <a:rPr lang="en-US" dirty="0" err="1" smtClean="0"/>
              <a:t>netweaver</a:t>
            </a:r>
            <a:r>
              <a:rPr lang="en-US" dirty="0" smtClean="0"/>
              <a:t> platform yang 	  </a:t>
            </a:r>
            <a:r>
              <a:rPr lang="en-US" dirty="0" err="1" smtClean="0"/>
              <a:t>mendukung</a:t>
            </a:r>
            <a:r>
              <a:rPr lang="en-US" dirty="0" smtClean="0"/>
              <a:t> development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softwar</a:t>
            </a:r>
            <a:r>
              <a:rPr lang="id-ID" dirty="0" smtClean="0"/>
              <a:t>e </a:t>
            </a:r>
            <a:r>
              <a:rPr lang="en-US" dirty="0" smtClean="0"/>
              <a:t>logistic.</a:t>
            </a:r>
            <a:endParaRPr lang="id-ID" dirty="0" smtClean="0"/>
          </a:p>
          <a:p>
            <a:pPr marL="971550" indent="-342900"/>
            <a:r>
              <a:rPr lang="id-ID" dirty="0" smtClean="0"/>
              <a:t>SAP terus berfokus pada ERP-nya untuk memaksimalkan sumber daya, mengurangi cost dan mengoptimalkan peformanya yang telah di sesuaikan untuk bisnis dan industri.  </a:t>
            </a:r>
          </a:p>
          <a:p>
            <a:pPr marL="971550" indent="-342900"/>
            <a:endParaRPr lang="id-ID" dirty="0" smtClean="0"/>
          </a:p>
          <a:p>
            <a:r>
              <a:rPr lang="en-US" dirty="0" err="1" smtClean="0"/>
              <a:t>Kerugian</a:t>
            </a:r>
            <a:r>
              <a:rPr lang="en-US" dirty="0" smtClean="0"/>
              <a:t> :</a:t>
            </a:r>
            <a:endParaRPr lang="id-ID" dirty="0" smtClean="0"/>
          </a:p>
          <a:p>
            <a:pPr marL="0" indent="0">
              <a:buNone/>
            </a:pPr>
            <a:endParaRPr lang="en-US" dirty="0" smtClean="0"/>
          </a:p>
          <a:p>
            <a:pPr marL="628650" indent="-85725"/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consultan</a:t>
            </a:r>
            <a:r>
              <a:rPr lang="en-US" dirty="0" smtClean="0"/>
              <a:t> yang relative </a:t>
            </a:r>
            <a:r>
              <a:rPr lang="en-US" dirty="0" err="1" smtClean="0"/>
              <a:t>mahal</a:t>
            </a:r>
            <a:endParaRPr lang="en-US" dirty="0" smtClean="0"/>
          </a:p>
          <a:p>
            <a:pPr marL="628650" indent="-85725"/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lisensi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user SAP yang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mahal</a:t>
            </a:r>
            <a:endParaRPr lang="en-US" dirty="0" smtClean="0"/>
          </a:p>
          <a:p>
            <a:pPr marL="628650" indent="-85725"/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keberhasilan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38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467600" cy="1143000"/>
          </a:xfrm>
        </p:spPr>
        <p:txBody>
          <a:bodyPr/>
          <a:lstStyle/>
          <a:p>
            <a:r>
              <a:rPr lang="en-US" dirty="0" smtClean="0"/>
              <a:t>Area functional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95400"/>
            <a:ext cx="86868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287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karir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7467600" cy="4873752"/>
          </a:xfrm>
        </p:spPr>
        <p:txBody>
          <a:bodyPr/>
          <a:lstStyle/>
          <a:p>
            <a:r>
              <a:rPr lang="id-ID" dirty="0" smtClean="0"/>
              <a:t>SAP Cosultant</a:t>
            </a:r>
            <a:endParaRPr lang="id-ID" dirty="0"/>
          </a:p>
          <a:p>
            <a:pPr marL="0" indent="0">
              <a:buNone/>
            </a:pPr>
            <a:r>
              <a:rPr lang="id-ID" dirty="0" smtClean="0"/>
              <a:t>Bertugas untuk merancang system SAP sesuai dengan kebutuhan user</a:t>
            </a:r>
            <a:endParaRPr lang="en-US" dirty="0" smtClean="0"/>
          </a:p>
          <a:p>
            <a:r>
              <a:rPr lang="en-US" dirty="0" smtClean="0"/>
              <a:t>ABAP</a:t>
            </a:r>
            <a:r>
              <a:rPr lang="id-ID" dirty="0" smtClean="0"/>
              <a:t>ER</a:t>
            </a:r>
            <a:endParaRPr lang="en-US" dirty="0" smtClean="0"/>
          </a:p>
          <a:p>
            <a:pPr marL="0" indent="0">
              <a:buNone/>
            </a:pPr>
            <a:r>
              <a:rPr lang="id-ID" dirty="0" smtClean="0"/>
              <a:t>Bertugas untuk melakukan pemrograman pada software SAP itu sendiri</a:t>
            </a:r>
            <a:endParaRPr lang="en-US" dirty="0" smtClean="0"/>
          </a:p>
          <a:p>
            <a:r>
              <a:rPr lang="id-ID" dirty="0" smtClean="0"/>
              <a:t>User</a:t>
            </a:r>
            <a:endParaRPr lang="en-US" dirty="0" smtClean="0"/>
          </a:p>
          <a:p>
            <a:pPr marL="0" indent="0">
              <a:buNone/>
            </a:pPr>
            <a:r>
              <a:rPr lang="id-ID" dirty="0" smtClean="0"/>
              <a:t>Bertugas untuk mengoperasikan system SAP yang telah dibuat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11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28600"/>
            <a:ext cx="7696200" cy="5334000"/>
          </a:xfrm>
        </p:spPr>
        <p:txBody>
          <a:bodyPr/>
          <a:lstStyle/>
          <a:p>
            <a:r>
              <a:rPr lang="en-US" dirty="0"/>
              <a:t>  </a:t>
            </a:r>
            <a:r>
              <a:rPr lang="en-US" b="1" dirty="0"/>
              <a:t>Perusahaan yang </a:t>
            </a:r>
            <a:r>
              <a:rPr lang="en-US" b="1" dirty="0" err="1"/>
              <a:t>sudah</a:t>
            </a:r>
            <a:r>
              <a:rPr lang="en-US" b="1" dirty="0"/>
              <a:t> </a:t>
            </a:r>
            <a:r>
              <a:rPr lang="en-US" b="1" dirty="0" err="1"/>
              <a:t>memanfaatkan</a:t>
            </a:r>
            <a:r>
              <a:rPr lang="en-US" b="1" dirty="0"/>
              <a:t> sap</a:t>
            </a:r>
            <a:endParaRPr lang="en-US" dirty="0"/>
          </a:p>
          <a:p>
            <a:pPr lvl="1"/>
            <a:r>
              <a:rPr lang="en-US" dirty="0"/>
              <a:t>  Astra </a:t>
            </a:r>
            <a:r>
              <a:rPr lang="en-US" dirty="0" smtClean="0"/>
              <a:t>international</a:t>
            </a:r>
            <a:endParaRPr lang="en-US" dirty="0"/>
          </a:p>
          <a:p>
            <a:pPr lvl="1"/>
            <a:r>
              <a:rPr lang="en-US" dirty="0"/>
              <a:t> </a:t>
            </a:r>
            <a:r>
              <a:rPr lang="en-US" dirty="0" smtClean="0"/>
              <a:t> Toyota</a:t>
            </a:r>
            <a:endParaRPr lang="en-US" dirty="0"/>
          </a:p>
          <a:p>
            <a:pPr lvl="1"/>
            <a:r>
              <a:rPr lang="en-US" dirty="0" smtClean="0"/>
              <a:t>  Indofood</a:t>
            </a:r>
            <a:endParaRPr lang="en-US" dirty="0"/>
          </a:p>
          <a:p>
            <a:pPr lvl="1"/>
            <a:r>
              <a:rPr lang="en-US" dirty="0" smtClean="0"/>
              <a:t>  Bank </a:t>
            </a:r>
            <a:r>
              <a:rPr lang="en-US" dirty="0"/>
              <a:t>BCA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371600"/>
            <a:ext cx="3886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238858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457</Words>
  <Application>Microsoft Office PowerPoint</Application>
  <PresentationFormat>On-screen Show (4:3)</PresentationFormat>
  <Paragraphs>139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Horizon</vt:lpstr>
      <vt:lpstr>Oriel</vt:lpstr>
      <vt:lpstr>SAP</vt:lpstr>
      <vt:lpstr>SAP(System Application Product)</vt:lpstr>
      <vt:lpstr>Pengertian dan Sejarah</vt:lpstr>
      <vt:lpstr>Pengertian dan Sejarah</vt:lpstr>
      <vt:lpstr>Tujuan SAP</vt:lpstr>
      <vt:lpstr>Keuntungan dan kerugian</vt:lpstr>
      <vt:lpstr>Area functional</vt:lpstr>
      <vt:lpstr>Bidang karir</vt:lpstr>
      <vt:lpstr>PowerPoint Presentation</vt:lpstr>
      <vt:lpstr>SAP R3 Modul </vt:lpstr>
      <vt:lpstr>Modul aplikasi</vt:lpstr>
      <vt:lpstr>Modul aplikasi</vt:lpstr>
      <vt:lpstr>Modul aplikasi</vt:lpstr>
      <vt:lpstr>SAP NETWEAVER</vt:lpstr>
      <vt:lpstr>SAP NETWEAVER</vt:lpstr>
      <vt:lpstr>ABAP</vt:lpstr>
      <vt:lpstr>ABAP (cont..)</vt:lpstr>
      <vt:lpstr>SAP Example</vt:lpstr>
      <vt:lpstr>Faktor-faktor yang membuat sukses perusahaan yang menggunakan SAP </vt:lpstr>
      <vt:lpstr>Simpulan dan saran</vt:lpstr>
      <vt:lpstr>referensi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SAP</dc:title>
  <dc:creator>Wendy</dc:creator>
  <cp:lastModifiedBy>Sonny Fardianto</cp:lastModifiedBy>
  <cp:revision>41</cp:revision>
  <dcterms:created xsi:type="dcterms:W3CDTF">2006-08-16T00:00:00Z</dcterms:created>
  <dcterms:modified xsi:type="dcterms:W3CDTF">2014-03-02T18:45:50Z</dcterms:modified>
</cp:coreProperties>
</file>